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0" r:id="rId2"/>
    <p:sldId id="271" r:id="rId3"/>
    <p:sldId id="272" r:id="rId4"/>
    <p:sldId id="274" r:id="rId5"/>
    <p:sldId id="257" r:id="rId6"/>
    <p:sldId id="269" r:id="rId7"/>
    <p:sldId id="275" r:id="rId8"/>
    <p:sldId id="258" r:id="rId9"/>
    <p:sldId id="277" r:id="rId10"/>
    <p:sldId id="279" r:id="rId11"/>
    <p:sldId id="280" r:id="rId12"/>
    <p:sldId id="281" r:id="rId13"/>
    <p:sldId id="282" r:id="rId14"/>
    <p:sldId id="283" r:id="rId15"/>
    <p:sldId id="264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FC5AE3-7F27-9240-A7B8-F8D9D0F3263D}" type="datetimeFigureOut">
              <a:rPr lang="fr-FR" smtClean="0"/>
              <a:t>20/09/2020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489E6E-F0B2-944F-9AE9-2C4E9EB0DFD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1471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51711C-5347-4813-A22D-154B3D9CA3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30CDA2F-A815-420E-AFA6-FFADD1E5C8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9828CB1-2C70-4DFD-A875-9E1FB208D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5D063-B9B7-844B-9334-4F6AB8916A1C}" type="datetime1">
              <a:rPr lang="en-CA" smtClean="0"/>
              <a:t>2020-09-20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37D5B98-D24A-41B3-BE8D-8F25522A1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9813A68-2433-4F1E-B9ED-A2B462156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51595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6D1653-9017-4C28-90DA-05D8DE6E9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E83E4FA-95D4-49EB-BE70-CC5F25A2C0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E0EB31-E8C9-443A-97CF-1AD8C7964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75856-25C3-C946-8788-DEFAA32057AE}" type="datetime1">
              <a:rPr lang="en-CA" smtClean="0"/>
              <a:t>2020-09-20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87CD3D-A7AE-419C-8958-EEAF081D6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BADDBE-01C9-4B2B-8CB5-02CD162E1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6821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A746B09-BBB0-4B84-A184-4B0E4C4EBA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A8BD725-419E-4DB9-A430-9C81C8F9AC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2DF82E3-0E35-41D8-9EBB-1E986AAC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A1927-89D1-0942-837A-BDAE308C72BE}" type="datetime1">
              <a:rPr lang="en-CA" smtClean="0"/>
              <a:t>2020-09-20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01B1BD5-ED91-4ACE-8667-099DFEB71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2EDB971-0C5E-4023-9341-D05160A18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14781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A5848D-230A-4084-AB35-640219B6B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3AFA187-E2F8-4F9D-9365-5B5981F793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652369-FAAC-4A0E-9E07-BA48D5957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B6DA-0072-FB45-BCD4-B9D69D682DD9}" type="datetime1">
              <a:rPr lang="en-CA" smtClean="0"/>
              <a:t>2020-09-20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A45BBB3-93F1-45C0-A2B9-1E26C2D28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EAFE672-2B1B-4D95-A7DE-F5547CFA1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1994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5EBB11-835D-4B89-9AF5-37F643A63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CEB2F0C-518E-4E36-9940-A8AC417553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C3DE3F3-CA57-4647-B071-9EB49D7D0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56696-E579-C74A-83CC-2C37CAF6D0F8}" type="datetime1">
              <a:rPr lang="en-CA" smtClean="0"/>
              <a:t>2020-09-20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B1CDF27-AE57-4A34-A49B-24C127B84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B729B1F-48B3-4A5F-9FC1-720D9970F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4470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81C63C-8978-452A-A5DA-DC367BC42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C2BAD3-8E04-4E3C-B744-4EAB3B67C0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398497E-3464-4E97-8875-6AB51CD34E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24E88B6-4C23-4F5F-A52F-7EB5E74B3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CEBE3-67EC-8146-A057-76A3D4CBEB88}" type="datetime1">
              <a:rPr lang="en-CA" smtClean="0"/>
              <a:t>2020-09-20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D3B0FB7-C1E7-4998-80DA-3C3E47891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1F27354-988C-4795-A9EA-D0D048577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52688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1DA139-35E1-4087-A0CC-78A4677DB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A8AD2F5-7987-4DE8-8E99-76F427DBB8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1735CD3-49EC-4059-87C4-33FCF628FD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22F541B-CEBB-4F63-9C81-2A7C5B2AF1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EFD69B7-B88C-4669-A3CE-278789AB62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F0612AF-CA0A-4B1F-84EB-A0F9C2483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B3545-8ED8-1F48-8D88-B3A65A05D6D3}" type="datetime1">
              <a:rPr lang="en-CA" smtClean="0"/>
              <a:t>2020-09-20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3C4B172-A257-4D1E-B39B-CA5A38388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9C351F8-D553-4F4C-BFB9-ED362B4C8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80763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73D5D0-098A-4F3E-A3A2-C77FC6C1F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0223DBC-FB13-40DF-94EE-5CF61DA21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91F1-E764-3042-B254-457B02EE83B3}" type="datetime1">
              <a:rPr lang="en-CA" smtClean="0"/>
              <a:t>2020-09-20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70D753B-95EC-4EBD-A9FB-C079353F6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20A5FF7-12C5-4A8F-967A-751350B31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03262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EE911FD-43AC-4B45-BABF-D718C0436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4944-128B-5A47-ACB3-7D790AD2622E}" type="datetime1">
              <a:rPr lang="en-CA" smtClean="0"/>
              <a:t>2020-09-20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894EFF3-8A0D-4FD1-8FCB-6A86F2DE0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8A6168A-1C6E-40CD-8FA8-38BA5620A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35060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C5AB46-C418-44F8-B6BE-FA9219342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A30CBB9-C77C-40BE-9331-2C6A766DC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BBF8AB-01F8-446A-9DBE-444D51F8A4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6BB9328-A86D-4AD9-B4BF-34A4FF21B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6890F-FF9F-634F-856F-CFD533DE9380}" type="datetime1">
              <a:rPr lang="en-CA" smtClean="0"/>
              <a:t>2020-09-20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FEC030F-3E8E-4203-8779-090FC431C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F431D7D-1CB5-4B1E-9464-8E61C994B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81898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B4B1C2-3257-41FC-848F-53449CD7D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CF284FD-0D88-4BA5-8A89-2E9331E5A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619D52C-84FF-4BCB-AB5E-E18E0CD63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3D6B6DC-9537-44EB-8E20-625EE7C15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6F74D-0DC0-BE4D-9606-0E41652B857B}" type="datetime1">
              <a:rPr lang="en-CA" smtClean="0"/>
              <a:t>2020-09-20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B659374-C9D0-4BF6-A6F0-0993E09FB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5BDFD35-BE08-465A-AC3B-7DC44AC1C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2592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E8618C4-755F-4B87-ADE5-8AC48CBC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12203ED-E645-4C48-B852-3BF44D285B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0B15FE7-6171-47CB-B059-5120918360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59F21-5330-C941-B6AB-BA668329849F}" type="datetime1">
              <a:rPr lang="en-CA" smtClean="0"/>
              <a:t>2020-09-20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5E6CA80-3FBD-4AB4-A81A-68DB17ED74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A"/>
              <a:t>INFO2001, Jalal Almhana, Université de Moncton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903BE1A-C9EF-403E-B55B-F32BE4D88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0315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8EEFC-AC58-0E48-9D7F-353BE8CFD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Système numérique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17EAD-9BE4-B249-9D36-59C6D82A30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Il y a plusieurs systèmes qui nous intéressent: </a:t>
            </a:r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2397A14-9353-5B4C-8F29-BF0867A0FC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404442"/>
              </p:ext>
            </p:extLst>
          </p:nvPr>
        </p:nvGraphicFramePr>
        <p:xfrm>
          <a:off x="2150899" y="2913357"/>
          <a:ext cx="8164622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6038">
                  <a:extLst>
                    <a:ext uri="{9D8B030D-6E8A-4147-A177-3AD203B41FA5}">
                      <a16:colId xmlns:a16="http://schemas.microsoft.com/office/drawing/2014/main" val="1241507352"/>
                    </a:ext>
                  </a:extLst>
                </a:gridCol>
                <a:gridCol w="1039595">
                  <a:extLst>
                    <a:ext uri="{9D8B030D-6E8A-4147-A177-3AD203B41FA5}">
                      <a16:colId xmlns:a16="http://schemas.microsoft.com/office/drawing/2014/main" val="3015106293"/>
                    </a:ext>
                  </a:extLst>
                </a:gridCol>
                <a:gridCol w="4968989">
                  <a:extLst>
                    <a:ext uri="{9D8B030D-6E8A-4147-A177-3AD203B41FA5}">
                      <a16:colId xmlns:a16="http://schemas.microsoft.com/office/drawing/2014/main" val="14000900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Système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Chiffres (digit)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8323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Décimal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0,1,2,3,4,5,6,7,8,9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6791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Binaire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0,1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00738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Octal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0,1,2,3,4,5,6,7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7388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Hexa décimal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/>
                        <a:t>0,1,2,3,4,5,6,7,8,9,A,B,C,D,E,F</a:t>
                      </a:r>
                    </a:p>
                    <a:p>
                      <a:pPr algn="ctr"/>
                      <a:endParaRPr lang="fr-FR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6333965"/>
                  </a:ext>
                </a:extLst>
              </a:tr>
            </a:tbl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D2313F-33B6-C647-A496-266358BA7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2394400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5A0ECE-8990-40E4-914D-BDE795DA0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Conversion décimale octal, même principe que le binaire</a:t>
            </a:r>
          </a:p>
        </p:txBody>
      </p:sp>
      <p:graphicFrame>
        <p:nvGraphicFramePr>
          <p:cNvPr id="12" name="Table 9">
            <a:extLst>
              <a:ext uri="{FF2B5EF4-FFF2-40B4-BE49-F238E27FC236}">
                <a16:creationId xmlns:a16="http://schemas.microsoft.com/office/drawing/2014/main" id="{F5C67FD7-E27B-D84A-85A9-4C30D2737E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8900397"/>
              </p:ext>
            </p:extLst>
          </p:nvPr>
        </p:nvGraphicFramePr>
        <p:xfrm>
          <a:off x="4342161" y="2192493"/>
          <a:ext cx="3889830" cy="184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1087">
                  <a:extLst>
                    <a:ext uri="{9D8B030D-6E8A-4147-A177-3AD203B41FA5}">
                      <a16:colId xmlns:a16="http://schemas.microsoft.com/office/drawing/2014/main" val="1829439028"/>
                    </a:ext>
                  </a:extLst>
                </a:gridCol>
                <a:gridCol w="2278743">
                  <a:extLst>
                    <a:ext uri="{9D8B030D-6E8A-4147-A177-3AD203B41FA5}">
                      <a16:colId xmlns:a16="http://schemas.microsoft.com/office/drawing/2014/main" val="39255886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dirty="0"/>
                        <a:t>Un nb. entier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Reste de vision par 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542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054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1</a:t>
                      </a:r>
                      <a:r>
                        <a:rPr lang="fr-FR" dirty="0"/>
                        <a:t> poids le plus faible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3790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5 </a:t>
                      </a:r>
                      <a:r>
                        <a:rPr lang="fr-FR" dirty="0"/>
                        <a:t>poids le plus fort</a:t>
                      </a:r>
                      <a:endParaRPr lang="fr-FR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0421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Résultat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5</a:t>
                      </a:r>
                      <a:r>
                        <a:rPr lang="fr-FR" dirty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fr-FR" baseline="-2500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881445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02E1C3-89D8-E343-8281-46F093E35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2979017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5A0ECE-8990-40E4-914D-BDE795DA0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Conversion décimale octal, avec fraction; 0.513</a:t>
            </a:r>
            <a:r>
              <a:rPr lang="fr-CA" b="1" baseline="-25000" dirty="0">
                <a:solidFill>
                  <a:srgbClr val="C00000"/>
                </a:solidFill>
              </a:rPr>
              <a:t>10</a:t>
            </a:r>
            <a:br>
              <a:rPr lang="fr-CA" b="1" baseline="-25000" dirty="0">
                <a:solidFill>
                  <a:srgbClr val="C00000"/>
                </a:solidFill>
              </a:rPr>
            </a:br>
            <a:r>
              <a:rPr lang="fr-CA" sz="2200" b="1" dirty="0">
                <a:solidFill>
                  <a:srgbClr val="0070C0"/>
                </a:solidFill>
              </a:rPr>
              <a:t>Remarque: on va trouver un nombre octal approximatif, suite aux multiplication on n’arrive pas à trouver une fraction ‘0’</a:t>
            </a:r>
          </a:p>
        </p:txBody>
      </p:sp>
      <p:graphicFrame>
        <p:nvGraphicFramePr>
          <p:cNvPr id="12" name="Table 9">
            <a:extLst>
              <a:ext uri="{FF2B5EF4-FFF2-40B4-BE49-F238E27FC236}">
                <a16:creationId xmlns:a16="http://schemas.microsoft.com/office/drawing/2014/main" id="{F5C67FD7-E27B-D84A-85A9-4C30D2737E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892941"/>
              </p:ext>
            </p:extLst>
          </p:nvPr>
        </p:nvGraphicFramePr>
        <p:xfrm>
          <a:off x="2834640" y="2212813"/>
          <a:ext cx="5330082" cy="3749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7992">
                  <a:extLst>
                    <a:ext uri="{9D8B030D-6E8A-4147-A177-3AD203B41FA5}">
                      <a16:colId xmlns:a16="http://schemas.microsoft.com/office/drawing/2014/main" val="1829439028"/>
                    </a:ext>
                  </a:extLst>
                </a:gridCol>
                <a:gridCol w="226292">
                  <a:extLst>
                    <a:ext uri="{9D8B030D-6E8A-4147-A177-3AD203B41FA5}">
                      <a16:colId xmlns:a16="http://schemas.microsoft.com/office/drawing/2014/main" val="2207471511"/>
                    </a:ext>
                  </a:extLst>
                </a:gridCol>
                <a:gridCol w="3565798">
                  <a:extLst>
                    <a:ext uri="{9D8B030D-6E8A-4147-A177-3AD203B41FA5}">
                      <a16:colId xmlns:a16="http://schemas.microsoft.com/office/drawing/2014/main" val="3925588601"/>
                    </a:ext>
                  </a:extLst>
                </a:gridCol>
              </a:tblGrid>
              <a:tr h="617970"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Un nb. Avec fraction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Multiplier par 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5428692"/>
                  </a:ext>
                </a:extLst>
              </a:tr>
              <a:tr h="353126">
                <a:tc>
                  <a:txBody>
                    <a:bodyPr/>
                    <a:lstStyle/>
                    <a:p>
                      <a:r>
                        <a:rPr lang="fr-FR" dirty="0"/>
                        <a:t>0.513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FF0000"/>
                          </a:solidFill>
                        </a:rPr>
                        <a:t>4</a:t>
                      </a:r>
                      <a:r>
                        <a:rPr lang="fr-FR" dirty="0"/>
                        <a:t>.</a:t>
                      </a:r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104</a:t>
                      </a:r>
                      <a:r>
                        <a:rPr lang="fr-FR" dirty="0">
                          <a:solidFill>
                            <a:srgbClr val="FF0000"/>
                          </a:solidFill>
                        </a:rPr>
                        <a:t> poids plus fort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054899"/>
                  </a:ext>
                </a:extLst>
              </a:tr>
              <a:tr h="353126">
                <a:tc>
                  <a:txBody>
                    <a:bodyPr/>
                    <a:lstStyle/>
                    <a:p>
                      <a:r>
                        <a:rPr lang="fr-FR" dirty="0"/>
                        <a:t>0.104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0.832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3790638"/>
                  </a:ext>
                </a:extLst>
              </a:tr>
              <a:tr h="353126">
                <a:tc>
                  <a:txBody>
                    <a:bodyPr/>
                    <a:lstStyle/>
                    <a:p>
                      <a:r>
                        <a:rPr lang="fr-FR" dirty="0"/>
                        <a:t>0.832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6.656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0421259"/>
                  </a:ext>
                </a:extLst>
              </a:tr>
              <a:tr h="353126">
                <a:tc>
                  <a:txBody>
                    <a:bodyPr/>
                    <a:lstStyle/>
                    <a:p>
                      <a:r>
                        <a:rPr lang="fr-FR" dirty="0"/>
                        <a:t>0.656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fr-F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5.248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881445"/>
                  </a:ext>
                </a:extLst>
              </a:tr>
              <a:tr h="353126">
                <a:tc>
                  <a:txBody>
                    <a:bodyPr/>
                    <a:lstStyle/>
                    <a:p>
                      <a:r>
                        <a:rPr lang="fr-FR" dirty="0"/>
                        <a:t>0.248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fr-F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1.984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436369"/>
                  </a:ext>
                </a:extLst>
              </a:tr>
              <a:tr h="353126">
                <a:tc>
                  <a:txBody>
                    <a:bodyPr/>
                    <a:lstStyle/>
                    <a:p>
                      <a:r>
                        <a:rPr lang="fr-FR" dirty="0"/>
                        <a:t>0.984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fr-F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fr-F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.872 </a:t>
                      </a:r>
                      <a:r>
                        <a:rPr lang="fr-FR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poids plus faible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68074"/>
                  </a:ext>
                </a:extLst>
              </a:tr>
              <a:tr h="353126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baseline="-25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baseline="-25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5504363"/>
                  </a:ext>
                </a:extLst>
              </a:tr>
              <a:tr h="353126">
                <a:tc>
                  <a:txBody>
                    <a:bodyPr/>
                    <a:lstStyle/>
                    <a:p>
                      <a:r>
                        <a:rPr lang="fr-FR" dirty="0"/>
                        <a:t>Résultat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baseline="-25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0.</a:t>
                      </a:r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4</a:t>
                      </a:r>
                      <a:r>
                        <a:rPr lang="fr-FR" dirty="0"/>
                        <a:t>0651</a:t>
                      </a:r>
                      <a:r>
                        <a:rPr lang="fr-FR" dirty="0">
                          <a:solidFill>
                            <a:srgbClr val="00B0F0"/>
                          </a:solidFill>
                        </a:rPr>
                        <a:t>7</a:t>
                      </a:r>
                      <a:r>
                        <a:rPr lang="fr-FR" dirty="0"/>
                        <a:t>…)</a:t>
                      </a:r>
                      <a:r>
                        <a:rPr lang="fr-FR" baseline="-25000" dirty="0"/>
                        <a:t>8</a:t>
                      </a:r>
                      <a:endParaRPr lang="fr-FR" baseline="-25000" dirty="0">
                        <a:solidFill>
                          <a:schemeClr val="tx1"/>
                        </a:solidFill>
                      </a:endParaRPr>
                    </a:p>
                    <a:p>
                      <a:endParaRPr lang="fr-FR" baseline="-25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6742647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1BF859-23C6-8844-B29A-FDD94BBF5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1140349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CB576C-B25F-4E69-912E-04B73B561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42498"/>
          </a:xfrm>
        </p:spPr>
        <p:txBody>
          <a:bodyPr>
            <a:normAutofit fontScale="90000"/>
          </a:bodyPr>
          <a:lstStyle/>
          <a:p>
            <a:pPr algn="ctr"/>
            <a:r>
              <a:rPr lang="fr-CA" sz="3100" dirty="0">
                <a:solidFill>
                  <a:srgbClr val="C00000"/>
                </a:solidFill>
              </a:rPr>
              <a:t>Conversion entre Binaire, octal et Hexadécimal; il y a une relation privilégiée entre le binaire et l’octal et l’hexadécimal </a:t>
            </a:r>
            <a:br>
              <a:rPr lang="fr-CA" sz="3100" dirty="0">
                <a:solidFill>
                  <a:srgbClr val="C00000"/>
                </a:solidFill>
              </a:rPr>
            </a:br>
            <a:r>
              <a:rPr lang="fr-CA" sz="3100" dirty="0">
                <a:solidFill>
                  <a:srgbClr val="0070C0"/>
                </a:solidFill>
              </a:rPr>
              <a:t>En fait, 2</a:t>
            </a:r>
            <a:r>
              <a:rPr lang="fr-CA" sz="3100" baseline="30000" dirty="0">
                <a:solidFill>
                  <a:srgbClr val="0070C0"/>
                </a:solidFill>
              </a:rPr>
              <a:t>3</a:t>
            </a:r>
            <a:r>
              <a:rPr lang="fr-CA" sz="3100" dirty="0">
                <a:solidFill>
                  <a:srgbClr val="0070C0"/>
                </a:solidFill>
              </a:rPr>
              <a:t>= 8, ceci correspond </a:t>
            </a:r>
            <a:r>
              <a:rPr lang="fr-CA" sz="3100" u="sng" dirty="0">
                <a:solidFill>
                  <a:srgbClr val="0070C0"/>
                </a:solidFill>
              </a:rPr>
              <a:t>exactement</a:t>
            </a:r>
            <a:r>
              <a:rPr lang="fr-CA" sz="3100" dirty="0">
                <a:solidFill>
                  <a:srgbClr val="0070C0"/>
                </a:solidFill>
              </a:rPr>
              <a:t> au 8 chiffres de l’octal</a:t>
            </a:r>
            <a:br>
              <a:rPr lang="fr-CA" sz="3100" dirty="0">
                <a:solidFill>
                  <a:srgbClr val="C00000"/>
                </a:solidFill>
              </a:rPr>
            </a:br>
            <a:r>
              <a:rPr lang="fr-CA" sz="3100" dirty="0">
                <a:solidFill>
                  <a:srgbClr val="0070C0"/>
                </a:solidFill>
              </a:rPr>
              <a:t>Aussi, 2</a:t>
            </a:r>
            <a:r>
              <a:rPr lang="fr-CA" sz="3100" baseline="30000" dirty="0">
                <a:solidFill>
                  <a:srgbClr val="0070C0"/>
                </a:solidFill>
              </a:rPr>
              <a:t>4</a:t>
            </a:r>
            <a:r>
              <a:rPr lang="fr-CA" sz="3100" dirty="0">
                <a:solidFill>
                  <a:srgbClr val="0070C0"/>
                </a:solidFill>
              </a:rPr>
              <a:t>= 16 correspond </a:t>
            </a:r>
            <a:r>
              <a:rPr lang="fr-CA" sz="3100" u="sng" dirty="0">
                <a:solidFill>
                  <a:srgbClr val="0070C0"/>
                </a:solidFill>
              </a:rPr>
              <a:t>exactement</a:t>
            </a:r>
            <a:r>
              <a:rPr lang="fr-CA" sz="3100" dirty="0">
                <a:solidFill>
                  <a:srgbClr val="0070C0"/>
                </a:solidFill>
              </a:rPr>
              <a:t> aux 16 chiffres de l’hexadécimal</a:t>
            </a:r>
            <a:br>
              <a:rPr lang="fr-CA" dirty="0">
                <a:solidFill>
                  <a:srgbClr val="C00000"/>
                </a:solidFill>
              </a:rPr>
            </a:br>
            <a:endParaRPr lang="fr-CA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E1D4E4-2E57-4C95-BAD9-1F24203DA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5283"/>
          </a:xfrm>
        </p:spPr>
        <p:txBody>
          <a:bodyPr>
            <a:normAutofit/>
          </a:bodyPr>
          <a:lstStyle/>
          <a:p>
            <a:r>
              <a:rPr lang="fr-CA" sz="1800" dirty="0"/>
              <a:t>Conversion binaire à octal</a:t>
            </a:r>
          </a:p>
          <a:p>
            <a:r>
              <a:rPr lang="fr-CA" sz="1800" dirty="0"/>
              <a:t>Exemple:</a:t>
            </a:r>
          </a:p>
          <a:p>
            <a:pPr lvl="1"/>
            <a:r>
              <a:rPr lang="fr-CA" sz="1800" dirty="0"/>
              <a:t>Entier: </a:t>
            </a:r>
            <a:r>
              <a:rPr lang="fr-CA" sz="1800" dirty="0">
                <a:solidFill>
                  <a:srgbClr val="0070C0"/>
                </a:solidFill>
              </a:rPr>
              <a:t>1</a:t>
            </a:r>
            <a:r>
              <a:rPr lang="fr-CA" sz="1800" dirty="0">
                <a:solidFill>
                  <a:srgbClr val="C00000"/>
                </a:solidFill>
              </a:rPr>
              <a:t>111</a:t>
            </a:r>
            <a:r>
              <a:rPr lang="fr-CA" sz="1800" dirty="0">
                <a:solidFill>
                  <a:srgbClr val="0070C0"/>
                </a:solidFill>
              </a:rPr>
              <a:t>011</a:t>
            </a:r>
            <a:r>
              <a:rPr lang="fr-CA" sz="1800" dirty="0">
                <a:solidFill>
                  <a:srgbClr val="C00000"/>
                </a:solidFill>
              </a:rPr>
              <a:t>001</a:t>
            </a:r>
            <a:r>
              <a:rPr lang="fr-CA" sz="1800" baseline="-25000" dirty="0"/>
              <a:t>2</a:t>
            </a:r>
            <a:r>
              <a:rPr lang="fr-CA" sz="1800" dirty="0"/>
              <a:t>= a</a:t>
            </a:r>
            <a:r>
              <a:rPr lang="fr-CA" sz="1800" baseline="-25000" dirty="0"/>
              <a:t>8 </a:t>
            </a:r>
            <a:r>
              <a:rPr lang="fr-CA" sz="1800" dirty="0"/>
              <a:t>   a= ?</a:t>
            </a:r>
          </a:p>
          <a:p>
            <a:pPr marL="457200" lvl="1" indent="0">
              <a:buNone/>
            </a:pPr>
            <a:r>
              <a:rPr lang="fr-CA" sz="1800" dirty="0"/>
              <a:t>On divise ce nombre  par 3 bits de droite à gauche (on ajoute des ‘0’ à gauche pour avoir 3 bits si le nombre n’est pas divisible par 3 bits)</a:t>
            </a:r>
          </a:p>
          <a:p>
            <a:pPr marL="457200" lvl="1" indent="0">
              <a:buNone/>
            </a:pPr>
            <a:r>
              <a:rPr lang="fr-CA" sz="1800" dirty="0"/>
              <a:t>00</a:t>
            </a:r>
            <a:r>
              <a:rPr lang="fr-CA" sz="1800" dirty="0">
                <a:solidFill>
                  <a:srgbClr val="0070C0"/>
                </a:solidFill>
              </a:rPr>
              <a:t>1  </a:t>
            </a:r>
            <a:r>
              <a:rPr lang="fr-CA" sz="1800" dirty="0">
                <a:solidFill>
                  <a:srgbClr val="C00000"/>
                </a:solidFill>
              </a:rPr>
              <a:t>111   </a:t>
            </a:r>
            <a:r>
              <a:rPr lang="fr-CA" sz="1800" dirty="0">
                <a:solidFill>
                  <a:srgbClr val="0070C0"/>
                </a:solidFill>
              </a:rPr>
              <a:t>011   </a:t>
            </a:r>
            <a:r>
              <a:rPr lang="fr-CA" sz="1800" dirty="0">
                <a:solidFill>
                  <a:srgbClr val="C00000"/>
                </a:solidFill>
              </a:rPr>
              <a:t>001</a:t>
            </a:r>
            <a:r>
              <a:rPr lang="fr-CA" sz="1800" baseline="-25000" dirty="0"/>
              <a:t>2</a:t>
            </a:r>
          </a:p>
          <a:p>
            <a:pPr marL="457200" lvl="1" indent="0">
              <a:buNone/>
            </a:pPr>
            <a:r>
              <a:rPr lang="fr-CA" sz="1800" dirty="0"/>
              <a:t>  1        7       3        1	donc a</a:t>
            </a:r>
            <a:r>
              <a:rPr lang="fr-CA" sz="1800" baseline="-25000" dirty="0"/>
              <a:t>8</a:t>
            </a:r>
            <a:r>
              <a:rPr lang="fr-CA" sz="1800" dirty="0"/>
              <a:t>= 1731</a:t>
            </a:r>
            <a:r>
              <a:rPr lang="fr-CA" sz="1800" baseline="-25000" dirty="0"/>
              <a:t>8</a:t>
            </a:r>
            <a:r>
              <a:rPr lang="fr-CA" sz="1800" dirty="0"/>
              <a:t> </a:t>
            </a:r>
          </a:p>
          <a:p>
            <a:pPr lvl="1"/>
            <a:r>
              <a:rPr lang="fr-CA" sz="1800" dirty="0"/>
              <a:t>Fractionnaire: 0.</a:t>
            </a:r>
            <a:r>
              <a:rPr lang="fr-CA" sz="1800" dirty="0">
                <a:solidFill>
                  <a:srgbClr val="0070C0"/>
                </a:solidFill>
              </a:rPr>
              <a:t>001</a:t>
            </a:r>
            <a:r>
              <a:rPr lang="fr-CA" sz="1800" dirty="0">
                <a:solidFill>
                  <a:srgbClr val="FF0000"/>
                </a:solidFill>
              </a:rPr>
              <a:t>001</a:t>
            </a:r>
            <a:r>
              <a:rPr lang="fr-CA" sz="1800" dirty="0">
                <a:solidFill>
                  <a:srgbClr val="0070C0"/>
                </a:solidFill>
              </a:rPr>
              <a:t>010</a:t>
            </a:r>
            <a:r>
              <a:rPr lang="fr-CA" sz="1800" dirty="0">
                <a:solidFill>
                  <a:srgbClr val="FF0000"/>
                </a:solidFill>
              </a:rPr>
              <a:t>1</a:t>
            </a:r>
            <a:r>
              <a:rPr lang="fr-CA" sz="1800" dirty="0"/>
              <a:t>= b</a:t>
            </a:r>
            <a:r>
              <a:rPr lang="fr-CA" sz="1800" baseline="-25000" dirty="0"/>
              <a:t>8</a:t>
            </a:r>
            <a:r>
              <a:rPr lang="fr-CA" sz="1800" dirty="0"/>
              <a:t> </a:t>
            </a:r>
            <a:r>
              <a:rPr lang="fr-CA" sz="1800" dirty="0">
                <a:solidFill>
                  <a:srgbClr val="FF0000"/>
                </a:solidFill>
              </a:rPr>
              <a:t>, </a:t>
            </a:r>
            <a:r>
              <a:rPr lang="fr-CA" sz="1800" dirty="0"/>
              <a:t>on fait la même chose que l’entier mais on divise à partir du point (virgule) vers la droite. On ajoute des zéros ‘0’ à droite si le nombre n’est pas divisible par 3, dans ce cas on doit ajouter ‘00’</a:t>
            </a:r>
          </a:p>
          <a:p>
            <a:pPr lvl="1"/>
            <a:r>
              <a:rPr lang="fr-CA" sz="1800" dirty="0"/>
              <a:t>0.</a:t>
            </a:r>
            <a:r>
              <a:rPr lang="fr-CA" sz="1800" dirty="0">
                <a:solidFill>
                  <a:srgbClr val="0070C0"/>
                </a:solidFill>
              </a:rPr>
              <a:t>001    </a:t>
            </a:r>
            <a:r>
              <a:rPr lang="fr-CA" sz="1800" dirty="0">
                <a:solidFill>
                  <a:srgbClr val="FF0000"/>
                </a:solidFill>
              </a:rPr>
              <a:t>001    </a:t>
            </a:r>
            <a:r>
              <a:rPr lang="fr-CA" sz="1800" dirty="0">
                <a:solidFill>
                  <a:srgbClr val="0070C0"/>
                </a:solidFill>
              </a:rPr>
              <a:t>010  </a:t>
            </a:r>
            <a:r>
              <a:rPr lang="fr-CA" sz="1800" dirty="0">
                <a:solidFill>
                  <a:srgbClr val="FF0000"/>
                </a:solidFill>
              </a:rPr>
              <a:t>1</a:t>
            </a:r>
            <a:r>
              <a:rPr lang="fr-CA" sz="1800" dirty="0"/>
              <a:t>00</a:t>
            </a:r>
          </a:p>
          <a:p>
            <a:pPr lvl="1"/>
            <a:r>
              <a:rPr lang="fr-CA" sz="1800" dirty="0"/>
              <a:t> 0.   1        1       2      4		 donc b</a:t>
            </a:r>
            <a:r>
              <a:rPr lang="fr-CA" sz="1800" baseline="-25000" dirty="0"/>
              <a:t>8</a:t>
            </a:r>
            <a:r>
              <a:rPr lang="fr-CA" sz="1800" dirty="0"/>
              <a:t>= 0.1124</a:t>
            </a:r>
            <a:r>
              <a:rPr lang="fr-CA" sz="1800" baseline="-25000" dirty="0"/>
              <a:t>8</a:t>
            </a:r>
            <a:r>
              <a:rPr lang="fr-CA" sz="1800" dirty="0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D59A20-955A-5541-BC4C-AFF4BA3E6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3062211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CB576C-B25F-4E69-912E-04B73B561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46555"/>
          </a:xfrm>
        </p:spPr>
        <p:txBody>
          <a:bodyPr>
            <a:normAutofit/>
          </a:bodyPr>
          <a:lstStyle/>
          <a:p>
            <a:pPr algn="ctr"/>
            <a:r>
              <a:rPr lang="fr-CA" sz="3100" dirty="0">
                <a:solidFill>
                  <a:srgbClr val="C00000"/>
                </a:solidFill>
              </a:rPr>
              <a:t>Conversion entre Binaire, octal et Hexadécimal; il y a une relation privilégiée entre le binaire et l’octal et l’hexadécimal  (suite)</a:t>
            </a:r>
            <a:endParaRPr lang="fr-CA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E1D4E4-2E57-4C95-BAD9-1F24203DA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5283"/>
          </a:xfrm>
        </p:spPr>
        <p:txBody>
          <a:bodyPr>
            <a:normAutofit/>
          </a:bodyPr>
          <a:lstStyle/>
          <a:p>
            <a:r>
              <a:rPr lang="fr-CA" sz="1800" dirty="0"/>
              <a:t>Conversion binaire à Hexa décimal</a:t>
            </a:r>
          </a:p>
          <a:p>
            <a:r>
              <a:rPr lang="fr-CA" sz="1800" dirty="0"/>
              <a:t>Exemple:</a:t>
            </a:r>
          </a:p>
          <a:p>
            <a:pPr lvl="1"/>
            <a:r>
              <a:rPr lang="fr-CA" sz="1800" dirty="0"/>
              <a:t>Entier: </a:t>
            </a:r>
            <a:r>
              <a:rPr lang="fr-CA" sz="1800" dirty="0">
                <a:solidFill>
                  <a:srgbClr val="0070C0"/>
                </a:solidFill>
              </a:rPr>
              <a:t>1</a:t>
            </a:r>
            <a:r>
              <a:rPr lang="fr-CA" sz="1800" dirty="0">
                <a:solidFill>
                  <a:srgbClr val="C00000"/>
                </a:solidFill>
              </a:rPr>
              <a:t>1</a:t>
            </a:r>
            <a:r>
              <a:rPr lang="fr-CA" sz="1800" dirty="0">
                <a:solidFill>
                  <a:srgbClr val="FF0000"/>
                </a:solidFill>
              </a:rPr>
              <a:t>1101</a:t>
            </a:r>
            <a:r>
              <a:rPr lang="fr-CA" sz="1800" dirty="0">
                <a:solidFill>
                  <a:srgbClr val="0070C0"/>
                </a:solidFill>
              </a:rPr>
              <a:t>1011</a:t>
            </a:r>
            <a:r>
              <a:rPr lang="fr-CA" sz="1800" dirty="0">
                <a:solidFill>
                  <a:srgbClr val="FF0000"/>
                </a:solidFill>
              </a:rPr>
              <a:t>0101</a:t>
            </a:r>
            <a:r>
              <a:rPr lang="fr-CA" sz="1800" dirty="0">
                <a:solidFill>
                  <a:srgbClr val="0070C0"/>
                </a:solidFill>
              </a:rPr>
              <a:t>0101</a:t>
            </a:r>
            <a:r>
              <a:rPr lang="fr-CA" sz="1800" dirty="0">
                <a:solidFill>
                  <a:srgbClr val="FF0000"/>
                </a:solidFill>
              </a:rPr>
              <a:t>1001</a:t>
            </a:r>
            <a:r>
              <a:rPr lang="fr-CA" sz="1800" baseline="-25000" dirty="0"/>
              <a:t>2</a:t>
            </a:r>
            <a:r>
              <a:rPr lang="fr-CA" sz="1800" dirty="0"/>
              <a:t>= a</a:t>
            </a:r>
            <a:r>
              <a:rPr lang="fr-CA" sz="1800" baseline="-25000" dirty="0"/>
              <a:t>16  </a:t>
            </a:r>
            <a:r>
              <a:rPr lang="fr-CA" sz="1800" dirty="0"/>
              <a:t> a= ?</a:t>
            </a:r>
            <a:endParaRPr lang="fr-CA" sz="1800" baseline="-25000" dirty="0"/>
          </a:p>
          <a:p>
            <a:pPr marL="457200" lvl="1" indent="0">
              <a:buNone/>
            </a:pPr>
            <a:r>
              <a:rPr lang="fr-CA" sz="1800" dirty="0"/>
              <a:t>Même chose que binaire à décimal mais on divise par 4 bits de droite à gauche (on ajoute des ‘0’ à gauche pour avoir 4 bits si le nombre n’est pas divisible par 4 bits)</a:t>
            </a:r>
          </a:p>
          <a:p>
            <a:pPr marL="457200" lvl="1" indent="0">
              <a:buNone/>
            </a:pPr>
            <a:r>
              <a:rPr lang="fr-CA" sz="1800" dirty="0"/>
              <a:t>00</a:t>
            </a:r>
            <a:r>
              <a:rPr lang="fr-CA" sz="1800" dirty="0">
                <a:solidFill>
                  <a:srgbClr val="0070C0"/>
                </a:solidFill>
              </a:rPr>
              <a:t>11</a:t>
            </a:r>
            <a:r>
              <a:rPr lang="fr-CA" sz="1800" dirty="0">
                <a:solidFill>
                  <a:srgbClr val="C00000"/>
                </a:solidFill>
              </a:rPr>
              <a:t>   </a:t>
            </a:r>
            <a:r>
              <a:rPr lang="fr-CA" sz="1800" dirty="0">
                <a:solidFill>
                  <a:srgbClr val="FF0000"/>
                </a:solidFill>
              </a:rPr>
              <a:t>1101   </a:t>
            </a:r>
            <a:r>
              <a:rPr lang="fr-CA" sz="1800" dirty="0">
                <a:solidFill>
                  <a:srgbClr val="0070C0"/>
                </a:solidFill>
              </a:rPr>
              <a:t>1011   </a:t>
            </a:r>
            <a:r>
              <a:rPr lang="fr-CA" sz="1800" dirty="0">
                <a:solidFill>
                  <a:srgbClr val="FF0000"/>
                </a:solidFill>
              </a:rPr>
              <a:t>0101  </a:t>
            </a:r>
            <a:r>
              <a:rPr lang="fr-CA" sz="1800" dirty="0">
                <a:solidFill>
                  <a:srgbClr val="0070C0"/>
                </a:solidFill>
              </a:rPr>
              <a:t>0101  </a:t>
            </a:r>
            <a:r>
              <a:rPr lang="fr-CA" sz="1800" dirty="0">
                <a:solidFill>
                  <a:srgbClr val="FF0000"/>
                </a:solidFill>
              </a:rPr>
              <a:t>1001</a:t>
            </a:r>
            <a:r>
              <a:rPr lang="fr-CA" sz="1800" baseline="-25000" dirty="0"/>
              <a:t>2</a:t>
            </a:r>
          </a:p>
          <a:p>
            <a:pPr marL="457200" lvl="1" indent="0">
              <a:buNone/>
            </a:pPr>
            <a:r>
              <a:rPr lang="fr-CA" sz="1800" dirty="0"/>
              <a:t>  3         D         B           5	      5         9		donc a</a:t>
            </a:r>
            <a:r>
              <a:rPr lang="fr-CA" sz="1800" baseline="-25000" dirty="0"/>
              <a:t>16</a:t>
            </a:r>
            <a:r>
              <a:rPr lang="fr-CA" sz="1800" dirty="0"/>
              <a:t>= 3DB559</a:t>
            </a:r>
            <a:r>
              <a:rPr lang="fr-CA" sz="1800" baseline="-25000" dirty="0"/>
              <a:t>16</a:t>
            </a:r>
            <a:r>
              <a:rPr lang="fr-CA" sz="1800" dirty="0"/>
              <a:t> </a:t>
            </a:r>
          </a:p>
          <a:p>
            <a:pPr lvl="1"/>
            <a:r>
              <a:rPr lang="fr-CA" sz="1800" dirty="0"/>
              <a:t>Fractionnaire: 0.</a:t>
            </a:r>
            <a:r>
              <a:rPr lang="fr-CA" sz="1800" dirty="0">
                <a:solidFill>
                  <a:srgbClr val="0070C0"/>
                </a:solidFill>
              </a:rPr>
              <a:t>0000</a:t>
            </a:r>
            <a:r>
              <a:rPr lang="fr-CA" sz="1800" dirty="0">
                <a:solidFill>
                  <a:srgbClr val="FF0000"/>
                </a:solidFill>
              </a:rPr>
              <a:t>1101</a:t>
            </a:r>
            <a:r>
              <a:rPr lang="fr-CA" sz="1800" dirty="0">
                <a:solidFill>
                  <a:srgbClr val="0070C0"/>
                </a:solidFill>
              </a:rPr>
              <a:t>0010</a:t>
            </a:r>
            <a:r>
              <a:rPr lang="fr-CA" sz="1800" dirty="0">
                <a:solidFill>
                  <a:srgbClr val="FF0000"/>
                </a:solidFill>
              </a:rPr>
              <a:t>101</a:t>
            </a:r>
            <a:r>
              <a:rPr lang="fr-CA" sz="1800" dirty="0"/>
              <a:t>= b</a:t>
            </a:r>
            <a:r>
              <a:rPr lang="fr-CA" sz="1800" baseline="-25000" dirty="0"/>
              <a:t>16</a:t>
            </a:r>
            <a:r>
              <a:rPr lang="fr-CA" sz="1800" dirty="0"/>
              <a:t> </a:t>
            </a:r>
            <a:r>
              <a:rPr lang="fr-CA" sz="1800" dirty="0">
                <a:solidFill>
                  <a:srgbClr val="FF0000"/>
                </a:solidFill>
              </a:rPr>
              <a:t>, </a:t>
            </a:r>
            <a:r>
              <a:rPr lang="fr-CA" sz="1800" dirty="0"/>
              <a:t>on fait la même chose que l’entier mais on divise à partir du point (virgule) vers la droite. On ajoute des zéros ‘0’ à droite si le nombre n’est pas divisible par 4, dans ce cas on doit ajouter ‘0’</a:t>
            </a:r>
          </a:p>
          <a:p>
            <a:pPr lvl="1"/>
            <a:r>
              <a:rPr lang="fr-CA" sz="1800" dirty="0"/>
              <a:t>0.</a:t>
            </a:r>
            <a:r>
              <a:rPr lang="fr-CA" sz="1800" dirty="0">
                <a:solidFill>
                  <a:srgbClr val="0070C0"/>
                </a:solidFill>
              </a:rPr>
              <a:t>0000     </a:t>
            </a:r>
            <a:r>
              <a:rPr lang="fr-CA" sz="1800" dirty="0">
                <a:solidFill>
                  <a:srgbClr val="FF0000"/>
                </a:solidFill>
              </a:rPr>
              <a:t>1101    </a:t>
            </a:r>
            <a:r>
              <a:rPr lang="fr-CA" sz="1800" dirty="0">
                <a:solidFill>
                  <a:srgbClr val="0070C0"/>
                </a:solidFill>
              </a:rPr>
              <a:t>0010   </a:t>
            </a:r>
            <a:r>
              <a:rPr lang="fr-CA" sz="1800" dirty="0">
                <a:solidFill>
                  <a:srgbClr val="FF0000"/>
                </a:solidFill>
              </a:rPr>
              <a:t>101</a:t>
            </a:r>
            <a:r>
              <a:rPr lang="fr-CA" sz="1800" dirty="0"/>
              <a:t>0</a:t>
            </a:r>
          </a:p>
          <a:p>
            <a:pPr lvl="1"/>
            <a:r>
              <a:rPr lang="fr-CA" sz="1800" dirty="0"/>
              <a:t>       0           D          2          A		 donc b</a:t>
            </a:r>
            <a:r>
              <a:rPr lang="fr-CA" sz="1800" baseline="-25000" dirty="0"/>
              <a:t>16</a:t>
            </a:r>
            <a:r>
              <a:rPr lang="fr-CA" sz="1800" dirty="0"/>
              <a:t>= 0.0D2A</a:t>
            </a:r>
            <a:r>
              <a:rPr lang="fr-CA" sz="1800" baseline="-25000" dirty="0"/>
              <a:t>16</a:t>
            </a:r>
            <a:r>
              <a:rPr lang="fr-CA" sz="1800" dirty="0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FC62F3-4AE9-7246-924C-5D3540EB8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15171553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CB576C-B25F-4E69-912E-04B73B561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46555"/>
          </a:xfrm>
        </p:spPr>
        <p:txBody>
          <a:bodyPr>
            <a:normAutofit/>
          </a:bodyPr>
          <a:lstStyle/>
          <a:p>
            <a:pPr algn="ctr"/>
            <a:r>
              <a:rPr lang="fr-CA" sz="3100" dirty="0">
                <a:solidFill>
                  <a:srgbClr val="C00000"/>
                </a:solidFill>
              </a:rPr>
              <a:t>Conversion entre Binaire, octal et Hexadécimal; il y a une relation privilégiée entre le binaire et l’octal et l’hexadécimal  (suite)</a:t>
            </a:r>
            <a:endParaRPr lang="fr-CA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E1D4E4-2E57-4C95-BAD9-1F24203DA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5283"/>
          </a:xfrm>
        </p:spPr>
        <p:txBody>
          <a:bodyPr>
            <a:normAutofit/>
          </a:bodyPr>
          <a:lstStyle/>
          <a:p>
            <a:r>
              <a:rPr lang="fr-CA" sz="1800" dirty="0"/>
              <a:t>Conversion </a:t>
            </a:r>
            <a:r>
              <a:rPr lang="fr-CA" sz="1800" dirty="0">
                <a:solidFill>
                  <a:srgbClr val="C00000"/>
                </a:solidFill>
              </a:rPr>
              <a:t>Hexa décimal </a:t>
            </a:r>
            <a:r>
              <a:rPr lang="fr-CA" sz="1800" dirty="0"/>
              <a:t>à binaire</a:t>
            </a:r>
          </a:p>
          <a:p>
            <a:r>
              <a:rPr lang="fr-CA" sz="1800" dirty="0"/>
              <a:t>On convertit chaque chiffre à son équivalent binaire 4 bits</a:t>
            </a:r>
          </a:p>
          <a:p>
            <a:pPr lvl="1"/>
            <a:r>
              <a:rPr lang="fr-CA" sz="1400" dirty="0"/>
              <a:t>Exemple: 578A.B1</a:t>
            </a:r>
          </a:p>
          <a:p>
            <a:pPr marL="800100" lvl="1" indent="-342900">
              <a:buAutoNum type="arabicPlain" startAt="5"/>
            </a:pPr>
            <a:r>
              <a:rPr lang="fr-CA" sz="1400" dirty="0"/>
              <a:t>        7            8	           A.       B             1       </a:t>
            </a:r>
          </a:p>
          <a:p>
            <a:pPr marL="457200" lvl="1" indent="0">
              <a:buNone/>
            </a:pPr>
            <a:r>
              <a:rPr lang="fr-CA" sz="1400" dirty="0"/>
              <a:t>0101    0111     1000    1010.  1011      0001</a:t>
            </a:r>
          </a:p>
          <a:p>
            <a:pPr marL="457200" lvl="1" indent="0">
              <a:buNone/>
            </a:pPr>
            <a:endParaRPr lang="fr-CA" sz="1800" dirty="0"/>
          </a:p>
          <a:p>
            <a:pPr marL="0" indent="0">
              <a:buNone/>
            </a:pPr>
            <a:r>
              <a:rPr lang="fr-CA" sz="1800" dirty="0"/>
              <a:t>Conversion </a:t>
            </a:r>
            <a:r>
              <a:rPr lang="fr-CA" sz="1800" dirty="0">
                <a:solidFill>
                  <a:srgbClr val="C00000"/>
                </a:solidFill>
              </a:rPr>
              <a:t>Octal à binaire</a:t>
            </a:r>
            <a:r>
              <a:rPr lang="fr-CA" sz="1800" dirty="0"/>
              <a:t>, même procédure que l’Hexa, mais ici on utilise 3 bits:</a:t>
            </a:r>
          </a:p>
          <a:p>
            <a:pPr lvl="1"/>
            <a:r>
              <a:rPr lang="fr-CA" sz="1400" dirty="0"/>
              <a:t> Exemple: 570.231</a:t>
            </a:r>
            <a:r>
              <a:rPr lang="fr-CA" sz="1400" baseline="-25000" dirty="0"/>
              <a:t>8</a:t>
            </a:r>
          </a:p>
          <a:p>
            <a:pPr marL="457200" lvl="1" indent="0">
              <a:buNone/>
            </a:pPr>
            <a:endParaRPr lang="fr-CA" sz="1800" dirty="0"/>
          </a:p>
          <a:p>
            <a:pPr marL="457200" lvl="1" indent="0">
              <a:buNone/>
            </a:pPr>
            <a:r>
              <a:rPr lang="fr-CA" sz="1400" dirty="0"/>
              <a:t>5           7        0.        2       3         1</a:t>
            </a:r>
          </a:p>
          <a:p>
            <a:pPr marL="457200" lvl="1" indent="0">
              <a:buNone/>
            </a:pPr>
            <a:endParaRPr lang="fr-CA" sz="1400" dirty="0"/>
          </a:p>
          <a:p>
            <a:pPr marL="457200" lvl="1" indent="0">
              <a:buNone/>
            </a:pPr>
            <a:r>
              <a:rPr lang="fr-CA" sz="1400" dirty="0"/>
              <a:t>101    111     000.    010  011      001</a:t>
            </a:r>
          </a:p>
          <a:p>
            <a:pPr marL="457200" lvl="1" indent="0">
              <a:buNone/>
            </a:pPr>
            <a:endParaRPr lang="fr-CA" sz="1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60E36E-0CB1-F14D-8564-D66874159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2936780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380785-02CB-43EA-80DA-02A8E393D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Table d’équivalence entre les différents systèmes numériques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2F1350-BBCC-4782-A82E-A65EAAC65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 dirty="0"/>
          </a:p>
        </p:txBody>
      </p:sp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BAE88D5B-95C0-4AD4-95C0-5EE5BB43A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63560" y="795213"/>
            <a:ext cx="4753638" cy="6544588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327EE-FF5E-5A44-B611-334DBD49B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4172982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59B2A1-AB82-4B8A-ADB9-CBA61135D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CA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Représentation d’un nombre avec fraction</a:t>
            </a:r>
            <a:br>
              <a:rPr lang="fr-CA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CA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Exemple: Décimal 3.14</a:t>
            </a:r>
            <a:r>
              <a:rPr lang="fr-CA" sz="1800" baseline="-25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</a:t>
            </a:r>
            <a:r>
              <a:rPr lang="fr-CA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 la partie entière et le 14 la fraction</a:t>
            </a:r>
            <a:endParaRPr lang="fr-CA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7B76E7D8-78F3-41D3-BF0C-13FC2996619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 algn="ctr">
                  <a:buNone/>
                </a:pPr>
                <a:r>
                  <a:rPr lang="fr-CA" dirty="0"/>
                  <a:t>A</a:t>
                </a:r>
                <a:r>
                  <a:rPr lang="fr-CA" baseline="-25000" dirty="0"/>
                  <a:t>b</a:t>
                </a:r>
                <a:r>
                  <a:rPr lang="fr-CA" dirty="0"/>
                  <a:t>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fr-CA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fr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fr-CA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fr-CA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fr-CA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r>
                          <a:rPr lang="fr-CA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fr-CA" i="1" baseline="-2500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nary>
                  </m:oMath>
                </a14:m>
                <a:r>
                  <a:rPr lang="fr-CA" dirty="0"/>
                  <a:t>b</a:t>
                </a:r>
                <a:r>
                  <a:rPr lang="fr-CA" baseline="30000" dirty="0"/>
                  <a:t>i  </a:t>
                </a:r>
                <a:r>
                  <a:rPr lang="fr-CA" dirty="0"/>
                  <a:t>+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fr-CA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fr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fr-CA" i="1">
                            <a:latin typeface="Cambria Math" panose="02040503050406030204" pitchFamily="18" charset="0"/>
                          </a:rPr>
                          <m:t>=−1</m:t>
                        </m:r>
                      </m:sub>
                      <m:sup>
                        <m:r>
                          <a:rPr lang="fr-CA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CA" i="1"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  <m:e>
                        <m:r>
                          <a:rPr lang="fr-CA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fr-CA" i="1" baseline="-2500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nary>
                  </m:oMath>
                </a14:m>
                <a:r>
                  <a:rPr lang="fr-CA" dirty="0"/>
                  <a:t>b</a:t>
                </a:r>
                <a:r>
                  <a:rPr lang="fr-CA" baseline="30000" dirty="0"/>
                  <a:t>i </a:t>
                </a:r>
                <a:br>
                  <a:rPr lang="fr-CA" baseline="30000" dirty="0"/>
                </a:br>
                <a:r>
                  <a:rPr lang="fr-CA" baseline="30000" dirty="0"/>
                  <a:t>   </a:t>
                </a:r>
              </a:p>
              <a:p>
                <a:pPr marL="0" indent="0" algn="ctr">
                  <a:buNone/>
                </a:pPr>
                <a:r>
                  <a:rPr lang="fr-CA" baseline="30000" dirty="0">
                    <a:solidFill>
                      <a:schemeClr val="accent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Partie entière          	Partie fractionnaire</a:t>
                </a:r>
              </a:p>
              <a:p>
                <a:pPr indent="0">
                  <a:lnSpc>
                    <a:spcPct val="100000"/>
                  </a:lnSpc>
                  <a:buNone/>
                </a:pPr>
                <a:r>
                  <a:rPr lang="fr-CA" sz="2400" dirty="0"/>
                  <a:t>A est le nombre représenté, b est la base, par exemple 10, 2, etc.  a</a:t>
                </a:r>
                <a:r>
                  <a:rPr lang="fr-CA" sz="2400" baseline="-25000" dirty="0"/>
                  <a:t>i</a:t>
                </a:r>
                <a:r>
                  <a:rPr lang="fr-CA" sz="2400" dirty="0"/>
                  <a:t> est le chiffre à la position i. b</a:t>
                </a:r>
                <a:r>
                  <a:rPr lang="fr-CA" sz="2400" baseline="30000" dirty="0"/>
                  <a:t>i </a:t>
                </a:r>
                <a:r>
                  <a:rPr lang="fr-CA" sz="2400" dirty="0"/>
                  <a:t>est le poids associé au chiffre à la position i.</a:t>
                </a:r>
              </a:p>
              <a:p>
                <a:pPr indent="228600">
                  <a:lnSpc>
                    <a:spcPct val="100000"/>
                  </a:lnSpc>
                </a:pPr>
                <a:r>
                  <a:rPr lang="fr-CA" sz="2400" dirty="0"/>
                  <a:t>Exemple: 150.2678</a:t>
                </a:r>
                <a:r>
                  <a:rPr lang="fr-CA" sz="2400" baseline="-25000" dirty="0"/>
                  <a:t>10 </a:t>
                </a:r>
                <a:r>
                  <a:rPr lang="fr-CA" sz="2400" dirty="0"/>
                  <a:t>, b=10, donc n=3 chiffres dans la partie entière, m=4 chiffres dans la partie fractionnaire; a</a:t>
                </a:r>
                <a:r>
                  <a:rPr lang="fr-CA" sz="2400" baseline="-25000" dirty="0"/>
                  <a:t>0</a:t>
                </a:r>
                <a:r>
                  <a:rPr lang="fr-CA" sz="2400" dirty="0"/>
                  <a:t>=0, a</a:t>
                </a:r>
                <a:r>
                  <a:rPr lang="fr-CA" sz="2400" baseline="-25000" dirty="0"/>
                  <a:t>1</a:t>
                </a:r>
                <a:r>
                  <a:rPr lang="fr-CA" sz="2400" dirty="0"/>
                  <a:t>=5, a</a:t>
                </a:r>
                <a:r>
                  <a:rPr lang="fr-CA" sz="2400" baseline="-25000" dirty="0"/>
                  <a:t>2</a:t>
                </a:r>
                <a:r>
                  <a:rPr lang="fr-CA" sz="2400" dirty="0"/>
                  <a:t>=1, a</a:t>
                </a:r>
                <a:r>
                  <a:rPr lang="fr-CA" sz="2400" baseline="-25000" dirty="0"/>
                  <a:t>-1</a:t>
                </a:r>
                <a:r>
                  <a:rPr lang="fr-CA" sz="2400" dirty="0"/>
                  <a:t>=2, a</a:t>
                </a:r>
                <a:r>
                  <a:rPr lang="fr-CA" sz="2400" baseline="-25000" dirty="0"/>
                  <a:t>-2</a:t>
                </a:r>
                <a:r>
                  <a:rPr lang="fr-CA" sz="2400" dirty="0"/>
                  <a:t>=6, a</a:t>
                </a:r>
                <a:r>
                  <a:rPr lang="fr-CA" sz="2400" baseline="-25000" dirty="0"/>
                  <a:t>-3</a:t>
                </a:r>
                <a:r>
                  <a:rPr lang="fr-CA" sz="2400" dirty="0"/>
                  <a:t>=7, a</a:t>
                </a:r>
                <a:r>
                  <a:rPr lang="fr-CA" sz="2400" baseline="-25000" dirty="0"/>
                  <a:t>-4</a:t>
                </a:r>
                <a:r>
                  <a:rPr lang="fr-CA" sz="2400" dirty="0"/>
                  <a:t>=8</a:t>
                </a:r>
              </a:p>
              <a:p>
                <a:pPr indent="228600">
                  <a:lnSpc>
                    <a:spcPct val="100000"/>
                  </a:lnSpc>
                </a:pPr>
                <a:r>
                  <a:rPr lang="fr-CA" sz="2400" dirty="0"/>
                  <a:t>150.2678</a:t>
                </a:r>
                <a:r>
                  <a:rPr lang="fr-CA" sz="2400" baseline="-25000" dirty="0"/>
                  <a:t>10</a:t>
                </a:r>
                <a:r>
                  <a:rPr lang="fr-CA" sz="2400" dirty="0"/>
                  <a:t>= 0*10</a:t>
                </a:r>
                <a:r>
                  <a:rPr lang="fr-CA" sz="2400" baseline="30000" dirty="0"/>
                  <a:t>0</a:t>
                </a:r>
                <a:r>
                  <a:rPr lang="fr-CA" sz="2400" dirty="0"/>
                  <a:t>+ 5*10</a:t>
                </a:r>
                <a:r>
                  <a:rPr lang="fr-CA" sz="2400" baseline="30000" dirty="0"/>
                  <a:t>1</a:t>
                </a:r>
                <a:r>
                  <a:rPr lang="fr-CA" sz="2400" dirty="0"/>
                  <a:t>+ 1*10</a:t>
                </a:r>
                <a:r>
                  <a:rPr lang="fr-CA" sz="2400" baseline="30000" dirty="0"/>
                  <a:t>2</a:t>
                </a:r>
                <a:r>
                  <a:rPr lang="fr-CA" sz="2400" dirty="0"/>
                  <a:t>+ 2*10</a:t>
                </a:r>
                <a:r>
                  <a:rPr lang="fr-CA" sz="2400" baseline="30000" dirty="0"/>
                  <a:t>-1</a:t>
                </a:r>
                <a:r>
                  <a:rPr lang="fr-CA" sz="2400" dirty="0"/>
                  <a:t>+ 6*10</a:t>
                </a:r>
                <a:r>
                  <a:rPr lang="fr-CA" sz="2400" baseline="30000" dirty="0"/>
                  <a:t>-2</a:t>
                </a:r>
                <a:r>
                  <a:rPr lang="fr-CA" sz="2400" dirty="0"/>
                  <a:t>+ 7*10</a:t>
                </a:r>
                <a:r>
                  <a:rPr lang="fr-CA" sz="2400" baseline="30000" dirty="0"/>
                  <a:t>-3</a:t>
                </a:r>
                <a:r>
                  <a:rPr lang="fr-CA" sz="2400" dirty="0"/>
                  <a:t>+ 8*10</a:t>
                </a:r>
                <a:r>
                  <a:rPr lang="fr-CA" sz="2400" baseline="30000" dirty="0"/>
                  <a:t>-4</a:t>
                </a:r>
                <a:endParaRPr lang="fr-CA" sz="2400" dirty="0"/>
              </a:p>
              <a:p>
                <a:pPr indent="228600">
                  <a:lnSpc>
                    <a:spcPct val="100000"/>
                  </a:lnSpc>
                </a:pPr>
                <a:endParaRPr lang="fr-CA" sz="24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7B76E7D8-78F3-41D3-BF0C-13FC2996619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1603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538F13-9C57-FC4F-8C63-45D4A21AA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3938442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91A106-4148-4D4D-907D-6AF69357A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Cas des nombres binaires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021AEFC-1255-4A26-A198-465B45C1C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fr-CA" dirty="0"/>
              <a:t>Exemple </a:t>
            </a:r>
          </a:p>
          <a:p>
            <a:r>
              <a:rPr lang="fr-CA" sz="2800" dirty="0"/>
              <a:t>        2</a:t>
            </a:r>
            <a:r>
              <a:rPr lang="fr-CA" baseline="30000" dirty="0"/>
              <a:t>4</a:t>
            </a:r>
            <a:r>
              <a:rPr lang="fr-CA" sz="2800" dirty="0"/>
              <a:t> 2</a:t>
            </a:r>
            <a:r>
              <a:rPr lang="fr-CA" sz="2800" baseline="30000" dirty="0"/>
              <a:t>3</a:t>
            </a:r>
            <a:r>
              <a:rPr lang="fr-CA" sz="2800" dirty="0"/>
              <a:t> 2</a:t>
            </a:r>
            <a:r>
              <a:rPr lang="fr-CA" sz="2800" baseline="30000" dirty="0"/>
              <a:t>2</a:t>
            </a:r>
            <a:r>
              <a:rPr lang="fr-CA" sz="2800" dirty="0"/>
              <a:t>  2</a:t>
            </a:r>
            <a:r>
              <a:rPr lang="fr-CA" sz="2800" baseline="30000" dirty="0"/>
              <a:t>1</a:t>
            </a:r>
            <a:r>
              <a:rPr lang="fr-CA" sz="2800" dirty="0"/>
              <a:t>  2</a:t>
            </a:r>
            <a:r>
              <a:rPr lang="fr-CA" sz="2800" baseline="30000" dirty="0"/>
              <a:t>0</a:t>
            </a:r>
            <a:r>
              <a:rPr lang="fr-CA" sz="2800" dirty="0"/>
              <a:t>   2</a:t>
            </a:r>
            <a:r>
              <a:rPr lang="fr-CA" sz="2800" baseline="30000" dirty="0"/>
              <a:t>-1</a:t>
            </a:r>
            <a:r>
              <a:rPr lang="fr-CA" sz="2800" dirty="0"/>
              <a:t>  2</a:t>
            </a:r>
            <a:r>
              <a:rPr lang="fr-CA" sz="2800" baseline="30000" dirty="0"/>
              <a:t>-2</a:t>
            </a:r>
            <a:r>
              <a:rPr lang="fr-CA" dirty="0"/>
              <a:t>  2</a:t>
            </a:r>
            <a:r>
              <a:rPr lang="fr-CA" baseline="30000" dirty="0"/>
              <a:t>-2 </a:t>
            </a:r>
            <a:r>
              <a:rPr lang="fr-CA" baseline="-25000" dirty="0"/>
              <a:t>poids de chaque chiffre </a:t>
            </a:r>
            <a:r>
              <a:rPr lang="fr-CA" baseline="-25000" dirty="0">
                <a:solidFill>
                  <a:srgbClr val="C00000"/>
                </a:solidFill>
              </a:rPr>
              <a:t>(</a:t>
            </a:r>
            <a:r>
              <a:rPr lang="fr-CA" baseline="-25000" dirty="0" err="1">
                <a:solidFill>
                  <a:srgbClr val="C00000"/>
                </a:solidFill>
              </a:rPr>
              <a:t>Binary</a:t>
            </a:r>
            <a:r>
              <a:rPr lang="fr-CA" baseline="-25000" dirty="0">
                <a:solidFill>
                  <a:srgbClr val="C00000"/>
                </a:solidFill>
              </a:rPr>
              <a:t> digit (bit)) </a:t>
            </a:r>
          </a:p>
          <a:p>
            <a:r>
              <a:rPr lang="fr-CA" dirty="0"/>
              <a:t>A</a:t>
            </a:r>
            <a:r>
              <a:rPr lang="fr-CA" baseline="-25000" dirty="0"/>
              <a:t>2</a:t>
            </a:r>
            <a:r>
              <a:rPr lang="fr-CA" dirty="0"/>
              <a:t> = 1   1   1   0  1  . 1     0     1</a:t>
            </a:r>
            <a:r>
              <a:rPr lang="fr-CA" baseline="-25000" dirty="0"/>
              <a:t>2</a:t>
            </a:r>
          </a:p>
          <a:p>
            <a:r>
              <a:rPr lang="fr-CA" dirty="0"/>
              <a:t>En utilisant la formule précédente: on peut trouver l’équivalent de ce nombre binaire en décimal </a:t>
            </a:r>
            <a:r>
              <a:rPr lang="fr-CA" dirty="0">
                <a:solidFill>
                  <a:srgbClr val="C00000"/>
                </a:solidFill>
              </a:rPr>
              <a:t>(conversion du binaire au décimal), </a:t>
            </a:r>
            <a:r>
              <a:rPr lang="fr-CA" dirty="0"/>
              <a:t>il suffit de la somme des produits de chaque bit  par son poids.  Étant donné que les bits sont 0 ou 1, il suffit de faire la somme des poids des bits qui sont différents de ‘0’. Dans l’exemple ci-dessus, on va avoir la somme:</a:t>
            </a:r>
          </a:p>
          <a:p>
            <a:endParaRPr lang="fr-CA" baseline="-25000" dirty="0"/>
          </a:p>
          <a:p>
            <a:r>
              <a:rPr lang="fr-CA" dirty="0"/>
              <a:t>2</a:t>
            </a:r>
            <a:r>
              <a:rPr lang="fr-CA" baseline="30000" dirty="0"/>
              <a:t>4</a:t>
            </a:r>
            <a:r>
              <a:rPr lang="fr-CA" dirty="0"/>
              <a:t> + 2</a:t>
            </a:r>
            <a:r>
              <a:rPr lang="fr-CA" baseline="30000" dirty="0"/>
              <a:t>3</a:t>
            </a:r>
            <a:r>
              <a:rPr lang="fr-CA" dirty="0"/>
              <a:t> + 2</a:t>
            </a:r>
            <a:r>
              <a:rPr lang="fr-CA" baseline="30000" dirty="0"/>
              <a:t>2 </a:t>
            </a:r>
            <a:r>
              <a:rPr lang="fr-CA" dirty="0"/>
              <a:t> + 2</a:t>
            </a:r>
            <a:r>
              <a:rPr lang="fr-CA" baseline="30000" dirty="0"/>
              <a:t>0 </a:t>
            </a:r>
            <a:r>
              <a:rPr lang="fr-CA" dirty="0"/>
              <a:t> +  2</a:t>
            </a:r>
            <a:r>
              <a:rPr lang="fr-CA" baseline="30000" dirty="0"/>
              <a:t>-1</a:t>
            </a:r>
            <a:r>
              <a:rPr lang="fr-CA" dirty="0"/>
              <a:t>  +  2</a:t>
            </a:r>
            <a:r>
              <a:rPr lang="fr-CA" baseline="30000" dirty="0"/>
              <a:t>-2</a:t>
            </a:r>
            <a:r>
              <a:rPr lang="fr-CA" baseline="-25000" dirty="0"/>
              <a:t> </a:t>
            </a:r>
            <a:r>
              <a:rPr lang="fr-CA" dirty="0"/>
              <a:t> = 16 +8+4+1+0.5+0.125= 29.625</a:t>
            </a:r>
            <a:endParaRPr lang="fr-CA" baseline="-25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FB822A-EEBB-E442-852C-0C18F303A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3589604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91A106-4148-4D4D-907D-6AF69357A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Cas des nombres octaux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021AEFC-1255-4A26-A198-465B45C1C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Exemple</a:t>
            </a:r>
          </a:p>
          <a:p>
            <a:r>
              <a:rPr lang="fr-CA" sz="2800" dirty="0"/>
              <a:t>        8</a:t>
            </a:r>
            <a:r>
              <a:rPr lang="fr-CA" sz="2800" baseline="30000" dirty="0"/>
              <a:t>3 </a:t>
            </a:r>
            <a:r>
              <a:rPr lang="fr-CA" sz="2800" dirty="0"/>
              <a:t> 8</a:t>
            </a:r>
            <a:r>
              <a:rPr lang="fr-CA" sz="2800" baseline="30000" dirty="0"/>
              <a:t>2</a:t>
            </a:r>
            <a:r>
              <a:rPr lang="fr-CA" sz="2800" dirty="0"/>
              <a:t>  8</a:t>
            </a:r>
            <a:r>
              <a:rPr lang="fr-CA" sz="2800" baseline="30000" dirty="0"/>
              <a:t>1</a:t>
            </a:r>
            <a:r>
              <a:rPr lang="fr-CA" sz="2800" dirty="0"/>
              <a:t>  8</a:t>
            </a:r>
            <a:r>
              <a:rPr lang="fr-CA" sz="2800" baseline="30000" dirty="0"/>
              <a:t>0</a:t>
            </a:r>
            <a:r>
              <a:rPr lang="fr-CA" sz="2800" dirty="0"/>
              <a:t>   8</a:t>
            </a:r>
            <a:r>
              <a:rPr lang="fr-CA" sz="2800" baseline="30000" dirty="0"/>
              <a:t>-1</a:t>
            </a:r>
            <a:r>
              <a:rPr lang="fr-CA" dirty="0"/>
              <a:t>  8</a:t>
            </a:r>
            <a:r>
              <a:rPr lang="fr-CA" baseline="30000" dirty="0"/>
              <a:t>-2 </a:t>
            </a:r>
            <a:r>
              <a:rPr lang="fr-CA" baseline="-25000" dirty="0"/>
              <a:t>poids de chaque chiffre </a:t>
            </a:r>
            <a:r>
              <a:rPr lang="fr-CA" baseline="-25000" dirty="0">
                <a:solidFill>
                  <a:srgbClr val="C00000"/>
                </a:solidFill>
              </a:rPr>
              <a:t>octal </a:t>
            </a:r>
          </a:p>
          <a:p>
            <a:r>
              <a:rPr lang="fr-CA" dirty="0"/>
              <a:t>A</a:t>
            </a:r>
            <a:r>
              <a:rPr lang="fr-CA" baseline="-25000" dirty="0"/>
              <a:t>8</a:t>
            </a:r>
            <a:r>
              <a:rPr lang="fr-CA" dirty="0"/>
              <a:t> = 5   4   2   0   .   1    0 </a:t>
            </a:r>
            <a:r>
              <a:rPr lang="fr-CA" baseline="-25000" dirty="0"/>
              <a:t>8</a:t>
            </a:r>
          </a:p>
          <a:p>
            <a:r>
              <a:rPr lang="fr-CA" dirty="0"/>
              <a:t>L’équivalent décimal</a:t>
            </a:r>
          </a:p>
          <a:p>
            <a:r>
              <a:rPr lang="fr-CA" dirty="0"/>
              <a:t> 5* 8</a:t>
            </a:r>
            <a:r>
              <a:rPr lang="fr-CA" baseline="30000" dirty="0"/>
              <a:t>3 </a:t>
            </a:r>
            <a:r>
              <a:rPr lang="fr-CA" dirty="0"/>
              <a:t>+ 4* 8</a:t>
            </a:r>
            <a:r>
              <a:rPr lang="fr-CA" baseline="30000" dirty="0"/>
              <a:t>2</a:t>
            </a:r>
            <a:r>
              <a:rPr lang="fr-CA" dirty="0"/>
              <a:t>+</a:t>
            </a:r>
            <a:r>
              <a:rPr lang="fr-CA" baseline="30000" dirty="0"/>
              <a:t> </a:t>
            </a:r>
            <a:r>
              <a:rPr lang="fr-CA" dirty="0"/>
              <a:t>2* 8</a:t>
            </a:r>
            <a:r>
              <a:rPr lang="fr-CA" baseline="30000" dirty="0"/>
              <a:t>1</a:t>
            </a:r>
            <a:r>
              <a:rPr lang="fr-CA" dirty="0"/>
              <a:t>+</a:t>
            </a:r>
            <a:r>
              <a:rPr lang="fr-CA" baseline="30000" dirty="0"/>
              <a:t> </a:t>
            </a:r>
            <a:r>
              <a:rPr lang="fr-CA" dirty="0"/>
              <a:t>0* 8</a:t>
            </a:r>
            <a:r>
              <a:rPr lang="fr-CA" baseline="30000" dirty="0"/>
              <a:t>0</a:t>
            </a:r>
            <a:r>
              <a:rPr lang="fr-CA" dirty="0"/>
              <a:t>+</a:t>
            </a:r>
            <a:r>
              <a:rPr lang="fr-CA" baseline="30000" dirty="0"/>
              <a:t> </a:t>
            </a:r>
            <a:r>
              <a:rPr lang="fr-CA" dirty="0"/>
              <a:t>1* 8</a:t>
            </a:r>
            <a:r>
              <a:rPr lang="fr-CA" baseline="30000" dirty="0"/>
              <a:t>-1</a:t>
            </a:r>
            <a:r>
              <a:rPr lang="fr-CA" dirty="0"/>
              <a:t>+</a:t>
            </a:r>
            <a:r>
              <a:rPr lang="fr-CA" baseline="30000" dirty="0"/>
              <a:t> </a:t>
            </a:r>
            <a:r>
              <a:rPr lang="fr-CA" dirty="0"/>
              <a:t>0* 8</a:t>
            </a:r>
            <a:r>
              <a:rPr lang="fr-CA" baseline="30000" dirty="0"/>
              <a:t>-2 </a:t>
            </a:r>
            <a:r>
              <a:rPr lang="fr-CA" dirty="0"/>
              <a:t>= ??</a:t>
            </a:r>
          </a:p>
          <a:p>
            <a:r>
              <a:rPr lang="fr-CA" dirty="0"/>
              <a:t>On peut faire de même pour un nombre hexa décimal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6F06D5-96A4-9849-B8D0-129367FE8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3001107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1BE5E1-32BC-4EA8-974C-F2A385840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2131332"/>
          </a:xfrm>
        </p:spPr>
        <p:txBody>
          <a:bodyPr>
            <a:normAutofit fontScale="90000"/>
          </a:bodyPr>
          <a:lstStyle/>
          <a:p>
            <a:pPr algn="ctr"/>
            <a:r>
              <a:rPr lang="fr-CA" dirty="0"/>
              <a:t>Valeurs à retenir</a:t>
            </a:r>
            <a:br>
              <a:rPr lang="fr-CA" dirty="0"/>
            </a:br>
            <a:r>
              <a:rPr lang="fr-CA" dirty="0"/>
              <a:t>kilo, maga, giga, Téra</a:t>
            </a:r>
            <a:br>
              <a:rPr lang="fr-CA" dirty="0"/>
            </a:br>
            <a:r>
              <a:rPr lang="fr-CA" dirty="0"/>
              <a:t>un octet= 8 bits, un mot; peut être de différent largeur (8,16,32,64, etc., bits)</a:t>
            </a:r>
          </a:p>
        </p:txBody>
      </p:sp>
      <p:pic>
        <p:nvPicPr>
          <p:cNvPr id="4" name="Espace réservé du contenu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FB4CDB3C-142A-41E8-B224-A337D0A29E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942" y="2653318"/>
            <a:ext cx="6916115" cy="2695951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B88C09-244F-1D41-98BA-57531EA64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INFO2001, Jalal </a:t>
            </a:r>
            <a:r>
              <a:rPr lang="fr-CA" dirty="0" err="1"/>
              <a:t>Almhana</a:t>
            </a:r>
            <a:r>
              <a:rPr lang="fr-CA" dirty="0"/>
              <a:t>, Université de Moncton, 2020</a:t>
            </a:r>
          </a:p>
        </p:txBody>
      </p:sp>
    </p:spTree>
    <p:extLst>
      <p:ext uri="{BB962C8B-B14F-4D97-AF65-F5344CB8AC3E}">
        <p14:creationId xmlns:p14="http://schemas.microsoft.com/office/powerpoint/2010/main" val="678552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99BFD-4683-FF4D-A3FD-7475B9F95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Unité de mesures</a:t>
            </a:r>
          </a:p>
        </p:txBody>
      </p:sp>
      <p:pic>
        <p:nvPicPr>
          <p:cNvPr id="1026" name="Picture 2" descr="Tera Giga Mega Kilo Deci Centi Milli Kilo Centi Kilo Centi Milli Micro Centi Milli Chart Deci Milli Pico Kilo Micro Centi Milli Centi Deci Gram">
            <a:extLst>
              <a:ext uri="{FF2B5EF4-FFF2-40B4-BE49-F238E27FC236}">
                <a16:creationId xmlns:a16="http://schemas.microsoft.com/office/drawing/2014/main" id="{BEEF7760-41A4-2348-B775-5948B7B0AC1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742" y="1690688"/>
            <a:ext cx="6342743" cy="475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DB0D5F-A2E6-1C48-A5E9-6BC068BD6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2151259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A79B3-7FC3-A848-B27A-E0B1FA3A5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Conversion entre les différents systèmes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5412A7-9620-2C45-822F-24CD516EBD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endParaRPr lang="fr-FR" sz="2800" dirty="0"/>
          </a:p>
          <a:p>
            <a:pPr lvl="2"/>
            <a:endParaRPr lang="fr-FR" sz="2800" dirty="0"/>
          </a:p>
          <a:p>
            <a:pPr lvl="2"/>
            <a:r>
              <a:rPr lang="fr-FR" sz="2800" dirty="0"/>
              <a:t>Entre décimal  Binaire; Important</a:t>
            </a:r>
          </a:p>
          <a:p>
            <a:pPr lvl="2"/>
            <a:r>
              <a:rPr lang="fr-FR" sz="2800" dirty="0"/>
              <a:t>Entre décimal  Octal, moins important</a:t>
            </a:r>
          </a:p>
          <a:p>
            <a:pPr lvl="2"/>
            <a:r>
              <a:rPr lang="fr-FR" sz="2800" dirty="0"/>
              <a:t>Entre décimal  Hexa décimal, moins important</a:t>
            </a:r>
          </a:p>
          <a:p>
            <a:pPr lvl="2"/>
            <a:r>
              <a:rPr lang="fr-FR" sz="2800" dirty="0"/>
              <a:t>Entre (Octal et Hexa décimal)  Binaire,  </a:t>
            </a:r>
            <a:r>
              <a:rPr lang="fr-FR" sz="2800" dirty="0">
                <a:solidFill>
                  <a:srgbClr val="FF0000"/>
                </a:solidFill>
              </a:rPr>
              <a:t>relation privilégiée.</a:t>
            </a:r>
          </a:p>
          <a:p>
            <a:pPr marL="0" indent="0">
              <a:buNone/>
            </a:pPr>
            <a:endParaRPr lang="fr-FR" dirty="0">
              <a:solidFill>
                <a:srgbClr val="FF0000"/>
              </a:solidFill>
            </a:endParaRPr>
          </a:p>
          <a:p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C8DED8-916E-224F-8C7A-81A18BB0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64950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5A0ECE-8990-40E4-914D-BDE795DA0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Conversion décimale à binaire</a:t>
            </a:r>
          </a:p>
        </p:txBody>
      </p:sp>
      <p:graphicFrame>
        <p:nvGraphicFramePr>
          <p:cNvPr id="12" name="Table 9">
            <a:extLst>
              <a:ext uri="{FF2B5EF4-FFF2-40B4-BE49-F238E27FC236}">
                <a16:creationId xmlns:a16="http://schemas.microsoft.com/office/drawing/2014/main" id="{F5C67FD7-E27B-D84A-85A9-4C30D2737E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2084004"/>
              </p:ext>
            </p:extLst>
          </p:nvPr>
        </p:nvGraphicFramePr>
        <p:xfrm>
          <a:off x="4342161" y="2192493"/>
          <a:ext cx="3889830" cy="3703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1087">
                  <a:extLst>
                    <a:ext uri="{9D8B030D-6E8A-4147-A177-3AD203B41FA5}">
                      <a16:colId xmlns:a16="http://schemas.microsoft.com/office/drawing/2014/main" val="1829439028"/>
                    </a:ext>
                  </a:extLst>
                </a:gridCol>
                <a:gridCol w="2278743">
                  <a:extLst>
                    <a:ext uri="{9D8B030D-6E8A-4147-A177-3AD203B41FA5}">
                      <a16:colId xmlns:a16="http://schemas.microsoft.com/office/drawing/2014/main" val="39255886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dirty="0"/>
                        <a:t>Un nb. entier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Reste de vision par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542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054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1</a:t>
                      </a:r>
                      <a:r>
                        <a:rPr lang="fr-FR" dirty="0"/>
                        <a:t> poids le plus faible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3790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4871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6482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5226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503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1</a:t>
                      </a:r>
                      <a:r>
                        <a:rPr lang="fr-FR" dirty="0"/>
                        <a:t> poids plus fort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8255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0421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Résultat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1</a:t>
                      </a:r>
                      <a:r>
                        <a:rPr lang="fr-FR" dirty="0"/>
                        <a:t>0100</a:t>
                      </a:r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881445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2CF3A3-8E39-EB46-8567-813CC7014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4294919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7D698-C364-BF4E-9F55-068AF0B08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/>
              <a:t>Décimal à binaire; cas de la fraction</a:t>
            </a:r>
            <a:br>
              <a:rPr lang="fr-FR" dirty="0"/>
            </a:br>
            <a:r>
              <a:rPr lang="fr-FR" dirty="0"/>
              <a:t>Exemple simple: 0.6875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2447099-E2E5-D545-B323-60422540E2F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9009225"/>
              </p:ext>
            </p:extLst>
          </p:nvPr>
        </p:nvGraphicFramePr>
        <p:xfrm>
          <a:off x="2590801" y="2126707"/>
          <a:ext cx="7010398" cy="2865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05199">
                  <a:extLst>
                    <a:ext uri="{9D8B030D-6E8A-4147-A177-3AD203B41FA5}">
                      <a16:colId xmlns:a16="http://schemas.microsoft.com/office/drawing/2014/main" val="3541136165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13664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Partie entière du résultat de la multiplication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2034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0.6875 *2=</a:t>
                      </a:r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1</a:t>
                      </a:r>
                      <a:r>
                        <a:rPr lang="fr-FR" dirty="0"/>
                        <a:t>.</a:t>
                      </a:r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375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 poids le plus fort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4755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0.375*2=</a:t>
                      </a:r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0</a:t>
                      </a:r>
                      <a:r>
                        <a:rPr lang="fr-FR" dirty="0"/>
                        <a:t>.</a:t>
                      </a:r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750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2421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0.750*2=</a:t>
                      </a:r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1</a:t>
                      </a:r>
                      <a:r>
                        <a:rPr lang="fr-FR" dirty="0"/>
                        <a:t>.</a:t>
                      </a:r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27547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0.5*2=</a:t>
                      </a:r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1</a:t>
                      </a:r>
                      <a:r>
                        <a:rPr lang="fr-FR" dirty="0"/>
                        <a:t>.</a:t>
                      </a:r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fr-FR" dirty="0"/>
                        <a:t> poids le plus faible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25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1103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err="1"/>
                        <a:t>Résulat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0.</a:t>
                      </a:r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1</a:t>
                      </a:r>
                      <a:r>
                        <a:rPr lang="fr-FR" dirty="0"/>
                        <a:t>01</a:t>
                      </a:r>
                      <a:r>
                        <a:rPr lang="fr-FR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0812724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ACC03F-D2F5-0447-82C4-E8C39328F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16442407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1182</Words>
  <Application>Microsoft Macintosh PowerPoint</Application>
  <PresentationFormat>Widescreen</PresentationFormat>
  <Paragraphs>152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Cambria Math</vt:lpstr>
      <vt:lpstr>Times New Roman</vt:lpstr>
      <vt:lpstr>Thème Office</vt:lpstr>
      <vt:lpstr>Système numérique</vt:lpstr>
      <vt:lpstr>Représentation d’un nombre avec fraction Exemple: Décimal 3.1410  ,3 la partie entière et le 14 la fraction</vt:lpstr>
      <vt:lpstr>Cas des nombres binaires</vt:lpstr>
      <vt:lpstr>Cas des nombres octaux</vt:lpstr>
      <vt:lpstr>Valeurs à retenir kilo, maga, giga, Téra un octet= 8 bits, un mot; peut être de différent largeur (8,16,32,64, etc., bits)</vt:lpstr>
      <vt:lpstr>Unité de mesures</vt:lpstr>
      <vt:lpstr>Conversion entre les différents systèmes</vt:lpstr>
      <vt:lpstr>Conversion décimale à binaire</vt:lpstr>
      <vt:lpstr>Décimal à binaire; cas de la fraction Exemple simple: 0.6875</vt:lpstr>
      <vt:lpstr>Conversion décimale octal, même principe que le binaire</vt:lpstr>
      <vt:lpstr>Conversion décimale octal, avec fraction; 0.51310 Remarque: on va trouver un nombre octal approximatif, suite aux multiplication on n’arrive pas à trouver une fraction ‘0’</vt:lpstr>
      <vt:lpstr>Conversion entre Binaire, octal et Hexadécimal; il y a une relation privilégiée entre le binaire et l’octal et l’hexadécimal  En fait, 23= 8, ceci correspond exactement au 8 chiffres de l’octal Aussi, 24= 16 correspond exactement aux 16 chiffres de l’hexadécimal </vt:lpstr>
      <vt:lpstr>Conversion entre Binaire, octal et Hexadécimal; il y a une relation privilégiée entre le binaire et l’octal et l’hexadécimal  (suite)</vt:lpstr>
      <vt:lpstr>Conversion entre Binaire, octal et Hexadécimal; il y a une relation privilégiée entre le binaire et l’octal et l’hexadécimal  (suite)</vt:lpstr>
      <vt:lpstr>Table d’équivalence entre les différents systèmes numériques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Système numérique</dc:title>
  <dc:creator>Jalal Almhana</dc:creator>
  <cp:lastModifiedBy>Jalal Almhana</cp:lastModifiedBy>
  <cp:revision>27</cp:revision>
  <dcterms:created xsi:type="dcterms:W3CDTF">2020-09-15T14:32:45Z</dcterms:created>
  <dcterms:modified xsi:type="dcterms:W3CDTF">2020-09-20T23:46:38Z</dcterms:modified>
</cp:coreProperties>
</file>